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10287000" cx="10287000"/>
  <p:notesSz cx="6858000" cy="9144000"/>
  <p:embeddedFontLst>
    <p:embeddedFont>
      <p:font typeface="Open Sans"/>
      <p:regular r:id="rId7"/>
      <p:bold r:id="rId8"/>
      <p:italic r:id="rId9"/>
      <p:boldItalic r:id="rId1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0" Type="http://schemas.openxmlformats.org/officeDocument/2006/relationships/font" Target="fonts/OpenSans-boldItalic.fntdata"/><Relationship Id="rId9" Type="http://schemas.openxmlformats.org/officeDocument/2006/relationships/font" Target="fonts/OpenSans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font" Target="fonts/OpenSans-regular.fntdata"/><Relationship Id="rId8" Type="http://schemas.openxmlformats.org/officeDocument/2006/relationships/font" Target="fonts/OpenSans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/>
          <p:nvPr/>
        </p:nvSpPr>
        <p:spPr>
          <a:xfrm>
            <a:off x="7386892" y="152400"/>
            <a:ext cx="2808291" cy="2134172"/>
          </a:xfrm>
          <a:custGeom>
            <a:rect b="b" l="l" r="r" t="t"/>
            <a:pathLst>
              <a:path extrusionOk="0" h="2134172" w="2808291">
                <a:moveTo>
                  <a:pt x="0" y="0"/>
                </a:moveTo>
                <a:lnTo>
                  <a:pt x="2808290" y="0"/>
                </a:lnTo>
                <a:lnTo>
                  <a:pt x="2808290" y="2134172"/>
                </a:lnTo>
                <a:lnTo>
                  <a:pt x="0" y="21341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608460" l="-155002" r="-155002" t="-38254"/>
            </a:stretch>
          </a:blipFill>
          <a:ln>
            <a:noFill/>
          </a:ln>
        </p:spPr>
      </p:sp>
      <p:grpSp>
        <p:nvGrpSpPr>
          <p:cNvPr id="85" name="Google Shape;85;p13"/>
          <p:cNvGrpSpPr/>
          <p:nvPr/>
        </p:nvGrpSpPr>
        <p:grpSpPr>
          <a:xfrm>
            <a:off x="381972" y="3559342"/>
            <a:ext cx="4127640" cy="4127640"/>
            <a:chOff x="0" y="0"/>
            <a:chExt cx="812800" cy="812800"/>
          </a:xfrm>
        </p:grpSpPr>
        <p:sp>
          <p:nvSpPr>
            <p:cNvPr id="86" name="Google Shape;86;p13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7ED95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1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8" name="Google Shape;88;p13"/>
          <p:cNvGrpSpPr/>
          <p:nvPr/>
        </p:nvGrpSpPr>
        <p:grpSpPr>
          <a:xfrm>
            <a:off x="157875" y="8938600"/>
            <a:ext cx="2421780" cy="1259149"/>
            <a:chOff x="-3" y="-1"/>
            <a:chExt cx="637831" cy="331626"/>
          </a:xfrm>
        </p:grpSpPr>
        <p:sp>
          <p:nvSpPr>
            <p:cNvPr id="89" name="Google Shape;89;p13"/>
            <p:cNvSpPr/>
            <p:nvPr/>
          </p:nvSpPr>
          <p:spPr>
            <a:xfrm>
              <a:off x="0" y="0"/>
              <a:ext cx="637828" cy="331625"/>
            </a:xfrm>
            <a:custGeom>
              <a:rect b="b" l="l" r="r" t="t"/>
              <a:pathLst>
                <a:path extrusionOk="0" h="331625" w="637828">
                  <a:moveTo>
                    <a:pt x="0" y="0"/>
                  </a:moveTo>
                  <a:lnTo>
                    <a:pt x="637828" y="0"/>
                  </a:lnTo>
                  <a:lnTo>
                    <a:pt x="637828" y="331625"/>
                  </a:lnTo>
                  <a:lnTo>
                    <a:pt x="0" y="331625"/>
                  </a:lnTo>
                  <a:close/>
                </a:path>
              </a:pathLst>
            </a:custGeom>
            <a:solidFill>
              <a:srgbClr val="7ED957"/>
            </a:solidFill>
            <a:ln>
              <a:noFill/>
            </a:ln>
          </p:spPr>
        </p:sp>
        <p:sp>
          <p:nvSpPr>
            <p:cNvPr id="90" name="Google Shape;90;p13"/>
            <p:cNvSpPr txBox="1"/>
            <p:nvPr/>
          </p:nvSpPr>
          <p:spPr>
            <a:xfrm>
              <a:off x="-3" y="-1"/>
              <a:ext cx="637800" cy="331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300" u="none" cap="none" strike="noStrike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INSERTAR LOGO INSTITUCION SOBRE FONDO BLANCO Y DEL MISMO TAMAÑO QUE EL RESTO DE LOGOS DE LA DERECHA </a:t>
              </a:r>
              <a:endParaRPr/>
            </a:p>
          </p:txBody>
        </p:sp>
      </p:grpSp>
      <p:sp>
        <p:nvSpPr>
          <p:cNvPr id="91" name="Google Shape;91;p13"/>
          <p:cNvSpPr txBox="1"/>
          <p:nvPr/>
        </p:nvSpPr>
        <p:spPr>
          <a:xfrm>
            <a:off x="4509600" y="2804323"/>
            <a:ext cx="5440800" cy="135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4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Nombre institución</a:t>
            </a:r>
            <a:endParaRPr/>
          </a:p>
        </p:txBody>
      </p:sp>
      <p:sp>
        <p:nvSpPr>
          <p:cNvPr id="92" name="Google Shape;92;p13"/>
          <p:cNvSpPr txBox="1"/>
          <p:nvPr/>
        </p:nvSpPr>
        <p:spPr>
          <a:xfrm>
            <a:off x="5534454" y="4440886"/>
            <a:ext cx="3488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Nombre de la mesa</a:t>
            </a:r>
            <a:endParaRPr/>
          </a:p>
        </p:txBody>
      </p:sp>
      <p:sp>
        <p:nvSpPr>
          <p:cNvPr id="93" name="Google Shape;93;p13"/>
          <p:cNvSpPr txBox="1"/>
          <p:nvPr/>
        </p:nvSpPr>
        <p:spPr>
          <a:xfrm>
            <a:off x="4961732" y="5144166"/>
            <a:ext cx="4755071" cy="514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Nombre del investigador/a</a:t>
            </a:r>
            <a:endParaRPr/>
          </a:p>
        </p:txBody>
      </p:sp>
      <p:sp>
        <p:nvSpPr>
          <p:cNvPr id="94" name="Google Shape;94;p13"/>
          <p:cNvSpPr txBox="1"/>
          <p:nvPr/>
        </p:nvSpPr>
        <p:spPr>
          <a:xfrm>
            <a:off x="4280154" y="6273838"/>
            <a:ext cx="5997321" cy="1047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Descripción del tema sobre el que girará el Cáfe</a:t>
            </a:r>
            <a:endParaRPr/>
          </a:p>
        </p:txBody>
      </p:sp>
      <p:sp>
        <p:nvSpPr>
          <p:cNvPr id="95" name="Google Shape;95;p13"/>
          <p:cNvSpPr txBox="1"/>
          <p:nvPr/>
        </p:nvSpPr>
        <p:spPr>
          <a:xfrm>
            <a:off x="-1187990" y="314325"/>
            <a:ext cx="5997321" cy="481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800" u="none" cap="none" strike="noStrike">
                <a:solidFill>
                  <a:srgbClr val="7ED957"/>
                </a:solidFill>
                <a:latin typeface="Open Sans"/>
                <a:ea typeface="Open Sans"/>
                <a:cs typeface="Open Sans"/>
                <a:sym typeface="Open Sans"/>
              </a:rPr>
              <a:t>#cafeconciencia</a:t>
            </a:r>
            <a:endParaRPr/>
          </a:p>
        </p:txBody>
      </p:sp>
      <p:sp>
        <p:nvSpPr>
          <p:cNvPr id="96" name="Google Shape;96;p13"/>
          <p:cNvSpPr txBox="1"/>
          <p:nvPr/>
        </p:nvSpPr>
        <p:spPr>
          <a:xfrm>
            <a:off x="779619" y="4877466"/>
            <a:ext cx="3332345" cy="10477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Insertar foto investigador/a</a:t>
            </a:r>
            <a:endParaRPr/>
          </a:p>
        </p:txBody>
      </p:sp>
      <p:pic>
        <p:nvPicPr>
          <p:cNvPr id="97" name="Google Shape;97;p13" title="logos-ppt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90303" y="8938599"/>
            <a:ext cx="7007427" cy="1259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